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4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RETAIL ALL FRESH BEEF DEMAND INDEX</a:t>
            </a:r>
          </a:p>
          <a:p>
            <a:pPr>
              <a:defRPr/>
            </a:pPr>
            <a:r>
              <a:rPr lang="en-US" sz="2000" b="0" dirty="0"/>
              <a:t>Annual, Using CPI 2000=100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32640962983079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Annual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100</c:v>
                </c:pt>
                <c:pt idx="1">
                  <c:v>101.38082249989733</c:v>
                </c:pt>
                <c:pt idx="2">
                  <c:v>105.83396510194964</c:v>
                </c:pt>
                <c:pt idx="3">
                  <c:v>103.48841644275024</c:v>
                </c:pt>
                <c:pt idx="4">
                  <c:v>113.90824350497375</c:v>
                </c:pt>
                <c:pt idx="5">
                  <c:v>109.21728149277033</c:v>
                </c:pt>
                <c:pt idx="6">
                  <c:v>105.76557937370221</c:v>
                </c:pt>
                <c:pt idx="7">
                  <c:v>105.49750441250676</c:v>
                </c:pt>
                <c:pt idx="8">
                  <c:v>98.846402047847064</c:v>
                </c:pt>
                <c:pt idx="9">
                  <c:v>93.92727287684589</c:v>
                </c:pt>
                <c:pt idx="10">
                  <c:v>91.831932097587526</c:v>
                </c:pt>
                <c:pt idx="11">
                  <c:v>92.915975983331279</c:v>
                </c:pt>
                <c:pt idx="12">
                  <c:v>96.346058827020414</c:v>
                </c:pt>
                <c:pt idx="13">
                  <c:v>97.564140447564952</c:v>
                </c:pt>
                <c:pt idx="14">
                  <c:v>103.79373136974705</c:v>
                </c:pt>
                <c:pt idx="15">
                  <c:v>111.14629148027286</c:v>
                </c:pt>
                <c:pt idx="16">
                  <c:v>107.92813613011158</c:v>
                </c:pt>
                <c:pt idx="17">
                  <c:v>107.24943783818436</c:v>
                </c:pt>
                <c:pt idx="18">
                  <c:v>105.99229620471753</c:v>
                </c:pt>
                <c:pt idx="19">
                  <c:v>108.54477996047081</c:v>
                </c:pt>
                <c:pt idx="20">
                  <c:v>118.68290508419066</c:v>
                </c:pt>
                <c:pt idx="21">
                  <c:v>125.66739976033156</c:v>
                </c:pt>
                <c:pt idx="22">
                  <c:v>122.77297027416414</c:v>
                </c:pt>
                <c:pt idx="23">
                  <c:v>119.79907861403463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1-4DDB-BD35-7385042ED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73984"/>
        <c:axId val="117715328"/>
      </c:barChart>
      <c:catAx>
        <c:axId val="11807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7715328"/>
        <c:crosses val="autoZero"/>
        <c:auto val="1"/>
        <c:lblAlgn val="ctr"/>
        <c:lblOffset val="100"/>
        <c:tickLblSkip val="2"/>
        <c:noMultiLvlLbl val="0"/>
      </c:catAx>
      <c:valAx>
        <c:axId val="117715328"/>
        <c:scaling>
          <c:orientation val="minMax"/>
          <c:max val="15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  <a:r>
                  <a:rPr lang="en-US" b="0" baseline="0" dirty="0"/>
                  <a:t> Value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1807398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RETAIL PORK DEMAND INDEX</a:t>
            </a:r>
          </a:p>
          <a:p>
            <a:pPr>
              <a:defRPr/>
            </a:pPr>
            <a:r>
              <a:rPr lang="en-US" sz="2000" b="0" baseline="0" dirty="0"/>
              <a:t>Fourth Quarter</a:t>
            </a:r>
            <a:r>
              <a:rPr lang="en-US" sz="2000" b="0" dirty="0"/>
              <a:t>, Using CPI 2000=100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32640962983079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Fourth Quarter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Sheet1!$A$2:$A$25</c:f>
              <c:numCache>
                <c:formatCode>0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100</c:v>
                </c:pt>
                <c:pt idx="1">
                  <c:v>102.0219914547442</c:v>
                </c:pt>
                <c:pt idx="2">
                  <c:v>103.27673395953502</c:v>
                </c:pt>
                <c:pt idx="3">
                  <c:v>113.02861347178717</c:v>
                </c:pt>
                <c:pt idx="4">
                  <c:v>92.673002481407522</c:v>
                </c:pt>
                <c:pt idx="5">
                  <c:v>90.209565564881927</c:v>
                </c:pt>
                <c:pt idx="6">
                  <c:v>86.102553869253597</c:v>
                </c:pt>
                <c:pt idx="7">
                  <c:v>104.1333860638163</c:v>
                </c:pt>
                <c:pt idx="8">
                  <c:v>89.234754058737181</c:v>
                </c:pt>
                <c:pt idx="9">
                  <c:v>78.76566228781229</c:v>
                </c:pt>
                <c:pt idx="10">
                  <c:v>86.532024679208817</c:v>
                </c:pt>
                <c:pt idx="11">
                  <c:v>78.896664202050005</c:v>
                </c:pt>
                <c:pt idx="12">
                  <c:v>83.867101131256703</c:v>
                </c:pt>
                <c:pt idx="13">
                  <c:v>90.530353937663293</c:v>
                </c:pt>
                <c:pt idx="14">
                  <c:v>98.46230294313942</c:v>
                </c:pt>
                <c:pt idx="15">
                  <c:v>110.9907944646241</c:v>
                </c:pt>
                <c:pt idx="16">
                  <c:v>100.97474495645942</c:v>
                </c:pt>
                <c:pt idx="17">
                  <c:v>102.67897854287223</c:v>
                </c:pt>
                <c:pt idx="18">
                  <c:v>105.38427385899777</c:v>
                </c:pt>
                <c:pt idx="19">
                  <c:v>109.65888093748694</c:v>
                </c:pt>
                <c:pt idx="20">
                  <c:v>118.44572696959541</c:v>
                </c:pt>
                <c:pt idx="21">
                  <c:v>130.47155775647016</c:v>
                </c:pt>
                <c:pt idx="22">
                  <c:v>101.14044106265234</c:v>
                </c:pt>
                <c:pt idx="23">
                  <c:v>98.160483026887164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1-4DDB-BD35-7385042ED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73984"/>
        <c:axId val="117715328"/>
      </c:barChart>
      <c:catAx>
        <c:axId val="11807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7715328"/>
        <c:crosses val="autoZero"/>
        <c:auto val="1"/>
        <c:lblAlgn val="ctr"/>
        <c:lblOffset val="100"/>
        <c:tickLblSkip val="2"/>
        <c:noMultiLvlLbl val="0"/>
      </c:catAx>
      <c:valAx>
        <c:axId val="1177153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  <a:r>
                  <a:rPr lang="en-US" b="0" baseline="0" dirty="0"/>
                  <a:t> Value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1807398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RETAIL ALL FRESH BEEF DEMAND INDEX</a:t>
            </a:r>
          </a:p>
          <a:p>
            <a:pPr>
              <a:defRPr/>
            </a:pPr>
            <a:r>
              <a:rPr lang="en-US" sz="2000" b="0" dirty="0"/>
              <a:t>First</a:t>
            </a:r>
            <a:r>
              <a:rPr lang="en-US" sz="2000" b="0" baseline="0" dirty="0"/>
              <a:t> Quarter</a:t>
            </a:r>
            <a:r>
              <a:rPr lang="en-US" sz="2000" b="0" dirty="0"/>
              <a:t>, Using CPI 2000=100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32640962983079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First Quarter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Sheet1!$A$3:$A$27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Sheet1!$B$3:$B$27</c:f>
              <c:numCache>
                <c:formatCode>General</c:formatCode>
                <c:ptCount val="25"/>
                <c:pt idx="0">
                  <c:v>100</c:v>
                </c:pt>
                <c:pt idx="1">
                  <c:v>98.617888845794894</c:v>
                </c:pt>
                <c:pt idx="2">
                  <c:v>102.5800393355351</c:v>
                </c:pt>
                <c:pt idx="3">
                  <c:v>102.47545733569913</c:v>
                </c:pt>
                <c:pt idx="4">
                  <c:v>112.14414598013873</c:v>
                </c:pt>
                <c:pt idx="5">
                  <c:v>107.4165426150763</c:v>
                </c:pt>
                <c:pt idx="6">
                  <c:v>104.737635230547</c:v>
                </c:pt>
                <c:pt idx="7">
                  <c:v>104.35989230505005</c:v>
                </c:pt>
                <c:pt idx="8">
                  <c:v>100.4631907163853</c:v>
                </c:pt>
                <c:pt idx="9">
                  <c:v>99.378371685640047</c:v>
                </c:pt>
                <c:pt idx="10">
                  <c:v>90.212473016923781</c:v>
                </c:pt>
                <c:pt idx="11">
                  <c:v>93.484053200574266</c:v>
                </c:pt>
                <c:pt idx="12">
                  <c:v>96.303557802486878</c:v>
                </c:pt>
                <c:pt idx="13">
                  <c:v>97.02821145058337</c:v>
                </c:pt>
                <c:pt idx="14">
                  <c:v>96.83608899516048</c:v>
                </c:pt>
                <c:pt idx="15">
                  <c:v>111.40392469277054</c:v>
                </c:pt>
                <c:pt idx="16">
                  <c:v>110.56529316810338</c:v>
                </c:pt>
                <c:pt idx="17">
                  <c:v>107.07360201873679</c:v>
                </c:pt>
                <c:pt idx="18">
                  <c:v>104.56311525259837</c:v>
                </c:pt>
                <c:pt idx="19">
                  <c:v>105.31274780866863</c:v>
                </c:pt>
                <c:pt idx="20">
                  <c:v>115.71435090370423</c:v>
                </c:pt>
                <c:pt idx="21">
                  <c:v>119.8859748791938</c:v>
                </c:pt>
                <c:pt idx="22">
                  <c:v>134.72804412051846</c:v>
                </c:pt>
                <c:pt idx="23">
                  <c:v>123.85934148149602</c:v>
                </c:pt>
                <c:pt idx="24">
                  <c:v>129.0583559986639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1-4DDB-BD35-7385042ED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73984"/>
        <c:axId val="117715328"/>
      </c:barChart>
      <c:catAx>
        <c:axId val="11807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7715328"/>
        <c:crosses val="autoZero"/>
        <c:auto val="1"/>
        <c:lblAlgn val="ctr"/>
        <c:lblOffset val="100"/>
        <c:tickLblSkip val="2"/>
        <c:noMultiLvlLbl val="0"/>
      </c:catAx>
      <c:valAx>
        <c:axId val="117715328"/>
        <c:scaling>
          <c:orientation val="minMax"/>
          <c:max val="15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  <a:r>
                  <a:rPr lang="en-US" b="0" baseline="0" dirty="0"/>
                  <a:t> Value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1807398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RETAIL ALL FRESH BEEF DEMAND INDEX</a:t>
            </a:r>
          </a:p>
          <a:p>
            <a:pPr>
              <a:defRPr/>
            </a:pPr>
            <a:r>
              <a:rPr lang="en-US" sz="2000" b="0" baseline="0" dirty="0"/>
              <a:t>Second Quarter</a:t>
            </a:r>
            <a:r>
              <a:rPr lang="en-US" sz="2000" b="0" dirty="0"/>
              <a:t>, Using CPI 2000=100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32640962983079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Second Quarter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100</c:v>
                </c:pt>
                <c:pt idx="1">
                  <c:v>102.3569108782942</c:v>
                </c:pt>
                <c:pt idx="2">
                  <c:v>111.98163726926968</c:v>
                </c:pt>
                <c:pt idx="3">
                  <c:v>106.83355809129962</c:v>
                </c:pt>
                <c:pt idx="4">
                  <c:v>117.10333767588421</c:v>
                </c:pt>
                <c:pt idx="5">
                  <c:v>115.64954453636815</c:v>
                </c:pt>
                <c:pt idx="6">
                  <c:v>108.29502716228387</c:v>
                </c:pt>
                <c:pt idx="7">
                  <c:v>108.38801863340495</c:v>
                </c:pt>
                <c:pt idx="8">
                  <c:v>101.82343197092941</c:v>
                </c:pt>
                <c:pt idx="9">
                  <c:v>96.73126534404453</c:v>
                </c:pt>
                <c:pt idx="10">
                  <c:v>92.758797360404344</c:v>
                </c:pt>
                <c:pt idx="11">
                  <c:v>93.538709251792213</c:v>
                </c:pt>
                <c:pt idx="12">
                  <c:v>97.518208972899416</c:v>
                </c:pt>
                <c:pt idx="13">
                  <c:v>99.218633370127534</c:v>
                </c:pt>
                <c:pt idx="14">
                  <c:v>103.90290535226414</c:v>
                </c:pt>
                <c:pt idx="15">
                  <c:v>111.67346487108351</c:v>
                </c:pt>
                <c:pt idx="16">
                  <c:v>108.60402388010375</c:v>
                </c:pt>
                <c:pt idx="17">
                  <c:v>106.42865203776688</c:v>
                </c:pt>
                <c:pt idx="18">
                  <c:v>107.29793341023645</c:v>
                </c:pt>
                <c:pt idx="19">
                  <c:v>110.48865389787501</c:v>
                </c:pt>
                <c:pt idx="20">
                  <c:v>116.45561896849721</c:v>
                </c:pt>
                <c:pt idx="21">
                  <c:v>123.84715766128944</c:v>
                </c:pt>
                <c:pt idx="22">
                  <c:v>122.10287496619205</c:v>
                </c:pt>
                <c:pt idx="23">
                  <c:v>115.60208627465558</c:v>
                </c:pt>
                <c:pt idx="24">
                  <c:v>121.82520399489114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1-4DDB-BD35-7385042ED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73984"/>
        <c:axId val="117715328"/>
      </c:barChart>
      <c:catAx>
        <c:axId val="11807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7715328"/>
        <c:crosses val="autoZero"/>
        <c:auto val="1"/>
        <c:lblAlgn val="ctr"/>
        <c:lblOffset val="100"/>
        <c:tickLblSkip val="2"/>
        <c:noMultiLvlLbl val="0"/>
      </c:catAx>
      <c:valAx>
        <c:axId val="117715328"/>
        <c:scaling>
          <c:orientation val="minMax"/>
          <c:max val="15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  <a:r>
                  <a:rPr lang="en-US" b="0" baseline="0" dirty="0"/>
                  <a:t> Value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1807398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RETAIL ALL FRESH BEEF DEMAND INDEX</a:t>
            </a:r>
          </a:p>
          <a:p>
            <a:pPr>
              <a:defRPr/>
            </a:pPr>
            <a:r>
              <a:rPr lang="en-US" sz="2000" b="0" baseline="0" dirty="0"/>
              <a:t>Third Quarter</a:t>
            </a:r>
            <a:r>
              <a:rPr lang="en-US" sz="2000" b="0" dirty="0"/>
              <a:t>, Using CPI 2000=100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32640962983079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Third Quarter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Sheet1!$A$3:$A$27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Sheet1!$B$3:$B$27</c:f>
              <c:numCache>
                <c:formatCode>General</c:formatCode>
                <c:ptCount val="25"/>
                <c:pt idx="0">
                  <c:v>100</c:v>
                </c:pt>
                <c:pt idx="1">
                  <c:v>98.925225477474143</c:v>
                </c:pt>
                <c:pt idx="2">
                  <c:v>101.2735312866976</c:v>
                </c:pt>
                <c:pt idx="3">
                  <c:v>102.92732907919844</c:v>
                </c:pt>
                <c:pt idx="4">
                  <c:v>111.0776998950129</c:v>
                </c:pt>
                <c:pt idx="5">
                  <c:v>106.00635594131936</c:v>
                </c:pt>
                <c:pt idx="6">
                  <c:v>100.73298469840046</c:v>
                </c:pt>
                <c:pt idx="7">
                  <c:v>100.11203650798267</c:v>
                </c:pt>
                <c:pt idx="8">
                  <c:v>93.729333338050779</c:v>
                </c:pt>
                <c:pt idx="9">
                  <c:v>88.426220017289012</c:v>
                </c:pt>
                <c:pt idx="10">
                  <c:v>89.715227620889877</c:v>
                </c:pt>
                <c:pt idx="11">
                  <c:v>90.309147079549618</c:v>
                </c:pt>
                <c:pt idx="12">
                  <c:v>92.189215454085385</c:v>
                </c:pt>
                <c:pt idx="13">
                  <c:v>93.943098377968496</c:v>
                </c:pt>
                <c:pt idx="14">
                  <c:v>102.12504451584638</c:v>
                </c:pt>
                <c:pt idx="15">
                  <c:v>109.97708066568059</c:v>
                </c:pt>
                <c:pt idx="16">
                  <c:v>103.98158178203364</c:v>
                </c:pt>
                <c:pt idx="17">
                  <c:v>105.00507692755401</c:v>
                </c:pt>
                <c:pt idx="18">
                  <c:v>101.98105609036121</c:v>
                </c:pt>
                <c:pt idx="19">
                  <c:v>102.81778798729815</c:v>
                </c:pt>
                <c:pt idx="20">
                  <c:v>123.60228903169362</c:v>
                </c:pt>
                <c:pt idx="21">
                  <c:v>120.8994203601127</c:v>
                </c:pt>
                <c:pt idx="22">
                  <c:v>114.50509544219381</c:v>
                </c:pt>
                <c:pt idx="23">
                  <c:v>113.42159260237226</c:v>
                </c:pt>
                <c:pt idx="24">
                  <c:v>119.42684776582639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1-4DDB-BD35-7385042ED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73984"/>
        <c:axId val="117715328"/>
      </c:barChart>
      <c:catAx>
        <c:axId val="11807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7715328"/>
        <c:crosses val="autoZero"/>
        <c:auto val="1"/>
        <c:lblAlgn val="ctr"/>
        <c:lblOffset val="100"/>
        <c:tickLblSkip val="2"/>
        <c:noMultiLvlLbl val="0"/>
      </c:catAx>
      <c:valAx>
        <c:axId val="117715328"/>
        <c:scaling>
          <c:orientation val="minMax"/>
          <c:max val="15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  <a:r>
                  <a:rPr lang="en-US" b="0" baseline="0" dirty="0"/>
                  <a:t> Value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1807398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RETAIL ALL FRESH BEEF DEMAND INDEX</a:t>
            </a:r>
          </a:p>
          <a:p>
            <a:pPr>
              <a:defRPr/>
            </a:pPr>
            <a:r>
              <a:rPr lang="en-US" sz="2000" b="0" baseline="0" dirty="0"/>
              <a:t>Fourth Quarter</a:t>
            </a:r>
            <a:r>
              <a:rPr lang="en-US" sz="2000" b="0" dirty="0"/>
              <a:t>, Using CPI 2000=100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32640962983079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Sheet1!$A$1:$A$24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Sheet1!$B$1:$B$24</c:f>
              <c:numCache>
                <c:formatCode>General</c:formatCode>
                <c:ptCount val="24"/>
                <c:pt idx="0">
                  <c:v>100</c:v>
                </c:pt>
                <c:pt idx="1">
                  <c:v>106.08513717768393</c:v>
                </c:pt>
                <c:pt idx="2">
                  <c:v>108.31505212600348</c:v>
                </c:pt>
                <c:pt idx="3">
                  <c:v>101.66381757420579</c:v>
                </c:pt>
                <c:pt idx="4">
                  <c:v>115.78330099004732</c:v>
                </c:pt>
                <c:pt idx="5">
                  <c:v>108.25596698611319</c:v>
                </c:pt>
                <c:pt idx="6">
                  <c:v>109.90802723865178</c:v>
                </c:pt>
                <c:pt idx="7">
                  <c:v>110.04307689008232</c:v>
                </c:pt>
                <c:pt idx="8">
                  <c:v>99.967778536812816</c:v>
                </c:pt>
                <c:pt idx="9">
                  <c:v>91.716660043267922</c:v>
                </c:pt>
                <c:pt idx="10">
                  <c:v>94.834579431171875</c:v>
                </c:pt>
                <c:pt idx="11">
                  <c:v>94.497301184341168</c:v>
                </c:pt>
                <c:pt idx="12">
                  <c:v>99.799425075704534</c:v>
                </c:pt>
                <c:pt idx="13">
                  <c:v>100.42583588888181</c:v>
                </c:pt>
                <c:pt idx="14">
                  <c:v>112.73408247827332</c:v>
                </c:pt>
                <c:pt idx="15">
                  <c:v>111.67317168985487</c:v>
                </c:pt>
                <c:pt idx="16">
                  <c:v>109.10358499916062</c:v>
                </c:pt>
                <c:pt idx="17">
                  <c:v>111.03101266730971</c:v>
                </c:pt>
                <c:pt idx="18">
                  <c:v>110.8751012253381</c:v>
                </c:pt>
                <c:pt idx="19">
                  <c:v>116.92872283920566</c:v>
                </c:pt>
                <c:pt idx="20">
                  <c:v>119.5182439283226</c:v>
                </c:pt>
                <c:pt idx="21">
                  <c:v>138.96730808799006</c:v>
                </c:pt>
                <c:pt idx="22">
                  <c:v>121.51352679987062</c:v>
                </c:pt>
                <c:pt idx="23">
                  <c:v>116.10195878293075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1-4DDB-BD35-7385042ED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73984"/>
        <c:axId val="117715328"/>
      </c:barChart>
      <c:catAx>
        <c:axId val="11807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7715328"/>
        <c:crosses val="autoZero"/>
        <c:auto val="1"/>
        <c:lblAlgn val="ctr"/>
        <c:lblOffset val="100"/>
        <c:tickLblSkip val="2"/>
        <c:noMultiLvlLbl val="0"/>
      </c:catAx>
      <c:valAx>
        <c:axId val="117715328"/>
        <c:scaling>
          <c:orientation val="minMax"/>
          <c:max val="15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  <a:r>
                  <a:rPr lang="en-US" b="0" baseline="0" dirty="0"/>
                  <a:t> Value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1807398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RETAIL PORK DEMAND INDEX</a:t>
            </a:r>
          </a:p>
          <a:p>
            <a:pPr>
              <a:defRPr/>
            </a:pPr>
            <a:r>
              <a:rPr lang="en-US" sz="2000" b="0" baseline="0" dirty="0"/>
              <a:t>Annual</a:t>
            </a:r>
            <a:r>
              <a:rPr lang="en-US" sz="2000" b="0" dirty="0"/>
              <a:t>, Using CPI 2000=100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32640962983079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Annual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Sheet1!$A$2:$A$25</c:f>
              <c:numCache>
                <c:formatCode>0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100</c:v>
                </c:pt>
                <c:pt idx="1">
                  <c:v>95.936314572358143</c:v>
                </c:pt>
                <c:pt idx="2">
                  <c:v>100.88089035256718</c:v>
                </c:pt>
                <c:pt idx="3">
                  <c:v>100.77571748388439</c:v>
                </c:pt>
                <c:pt idx="4">
                  <c:v>100.03516325243559</c:v>
                </c:pt>
                <c:pt idx="5">
                  <c:v>89.869517592299772</c:v>
                </c:pt>
                <c:pt idx="6">
                  <c:v>83.637911425923249</c:v>
                </c:pt>
                <c:pt idx="7">
                  <c:v>90.114972105300524</c:v>
                </c:pt>
                <c:pt idx="8">
                  <c:v>82.051525837566828</c:v>
                </c:pt>
                <c:pt idx="9">
                  <c:v>85.145089993934988</c:v>
                </c:pt>
                <c:pt idx="10">
                  <c:v>78.125564604918623</c:v>
                </c:pt>
                <c:pt idx="11">
                  <c:v>75.260277031337566</c:v>
                </c:pt>
                <c:pt idx="12">
                  <c:v>75.168278977942933</c:v>
                </c:pt>
                <c:pt idx="13">
                  <c:v>81.229131243050361</c:v>
                </c:pt>
                <c:pt idx="14">
                  <c:v>83.935981140490398</c:v>
                </c:pt>
                <c:pt idx="15">
                  <c:v>98.315720811346949</c:v>
                </c:pt>
                <c:pt idx="16">
                  <c:v>96.289111242175508</c:v>
                </c:pt>
                <c:pt idx="17">
                  <c:v>95.219386657031862</c:v>
                </c:pt>
                <c:pt idx="18">
                  <c:v>96.337695851525112</c:v>
                </c:pt>
                <c:pt idx="19">
                  <c:v>105.83799704477779</c:v>
                </c:pt>
                <c:pt idx="20">
                  <c:v>107.38510117070048</c:v>
                </c:pt>
                <c:pt idx="21">
                  <c:v>109.73475165147848</c:v>
                </c:pt>
                <c:pt idx="22">
                  <c:v>110.5896209720342</c:v>
                </c:pt>
                <c:pt idx="23">
                  <c:v>98.68854277693741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1-4DDB-BD35-7385042ED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73984"/>
        <c:axId val="117715328"/>
      </c:barChart>
      <c:catAx>
        <c:axId val="11807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7715328"/>
        <c:crosses val="autoZero"/>
        <c:auto val="1"/>
        <c:lblAlgn val="ctr"/>
        <c:lblOffset val="100"/>
        <c:tickLblSkip val="2"/>
        <c:noMultiLvlLbl val="0"/>
      </c:catAx>
      <c:valAx>
        <c:axId val="1177153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  <a:r>
                  <a:rPr lang="en-US" b="0" baseline="0" dirty="0"/>
                  <a:t> Value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1807398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RETAIL PORK DEMAND INDEX</a:t>
            </a:r>
          </a:p>
          <a:p>
            <a:pPr>
              <a:defRPr/>
            </a:pPr>
            <a:r>
              <a:rPr lang="en-US" sz="2000" b="0" baseline="0" dirty="0"/>
              <a:t>First Quarter</a:t>
            </a:r>
            <a:r>
              <a:rPr lang="en-US" sz="2000" b="0" dirty="0"/>
              <a:t>, Using CPI 2000=100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32640962983079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First Quarter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Sheet1!$A$2:$A$26</c:f>
              <c:numCache>
                <c:formatCode>0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100</c:v>
                </c:pt>
                <c:pt idx="1">
                  <c:v>96.428948002698391</c:v>
                </c:pt>
                <c:pt idx="2">
                  <c:v>92.119341095120618</c:v>
                </c:pt>
                <c:pt idx="3">
                  <c:v>92.51623548440304</c:v>
                </c:pt>
                <c:pt idx="4">
                  <c:v>104.16262796216674</c:v>
                </c:pt>
                <c:pt idx="5">
                  <c:v>88.323328172359567</c:v>
                </c:pt>
                <c:pt idx="6">
                  <c:v>84.785317356541768</c:v>
                </c:pt>
                <c:pt idx="7">
                  <c:v>83.519033178705357</c:v>
                </c:pt>
                <c:pt idx="8">
                  <c:v>84.84418460710944</c:v>
                </c:pt>
                <c:pt idx="9">
                  <c:v>88.803295128990484</c:v>
                </c:pt>
                <c:pt idx="10">
                  <c:v>72.641699285498305</c:v>
                </c:pt>
                <c:pt idx="11">
                  <c:v>74.15253680888641</c:v>
                </c:pt>
                <c:pt idx="12">
                  <c:v>72.362564013994728</c:v>
                </c:pt>
                <c:pt idx="13">
                  <c:v>75.511593470924851</c:v>
                </c:pt>
                <c:pt idx="14">
                  <c:v>76.785041094239645</c:v>
                </c:pt>
                <c:pt idx="15">
                  <c:v>97.613220299510289</c:v>
                </c:pt>
                <c:pt idx="16">
                  <c:v>100.2920863417955</c:v>
                </c:pt>
                <c:pt idx="17">
                  <c:v>90.34989287612737</c:v>
                </c:pt>
                <c:pt idx="18">
                  <c:v>94.155326787115328</c:v>
                </c:pt>
                <c:pt idx="19">
                  <c:v>104.48872392588999</c:v>
                </c:pt>
                <c:pt idx="20">
                  <c:v>107.83894962475873</c:v>
                </c:pt>
                <c:pt idx="21">
                  <c:v>113.40638556601381</c:v>
                </c:pt>
                <c:pt idx="22">
                  <c:v>123.98049840818115</c:v>
                </c:pt>
                <c:pt idx="23">
                  <c:v>112.57089038561941</c:v>
                </c:pt>
                <c:pt idx="24">
                  <c:v>104.44466966198264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1-4DDB-BD35-7385042ED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73984"/>
        <c:axId val="117715328"/>
      </c:barChart>
      <c:catAx>
        <c:axId val="11807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7715328"/>
        <c:crosses val="autoZero"/>
        <c:auto val="1"/>
        <c:lblAlgn val="ctr"/>
        <c:lblOffset val="100"/>
        <c:tickLblSkip val="2"/>
        <c:noMultiLvlLbl val="0"/>
      </c:catAx>
      <c:valAx>
        <c:axId val="1177153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  <a:r>
                  <a:rPr lang="en-US" b="0" baseline="0" dirty="0"/>
                  <a:t> Value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1807398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RETAIL PORK DEMAND INDEX</a:t>
            </a:r>
          </a:p>
          <a:p>
            <a:pPr>
              <a:defRPr/>
            </a:pPr>
            <a:r>
              <a:rPr lang="en-US" sz="2000" b="0" baseline="0" dirty="0"/>
              <a:t>Second Quarter</a:t>
            </a:r>
            <a:r>
              <a:rPr lang="en-US" sz="2000" b="0" dirty="0"/>
              <a:t>, Using CPI 2000=100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32640962983079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Second Quarter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Sheet1!$A$2:$A$26</c:f>
              <c:numCache>
                <c:formatCode>0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100</c:v>
                </c:pt>
                <c:pt idx="1">
                  <c:v>91.279148887193472</c:v>
                </c:pt>
                <c:pt idx="2">
                  <c:v>109.98379763900977</c:v>
                </c:pt>
                <c:pt idx="3">
                  <c:v>101.94762121573049</c:v>
                </c:pt>
                <c:pt idx="4">
                  <c:v>102.44326284401397</c:v>
                </c:pt>
                <c:pt idx="5">
                  <c:v>94.281748253399243</c:v>
                </c:pt>
                <c:pt idx="6">
                  <c:v>84.547988929142377</c:v>
                </c:pt>
                <c:pt idx="7">
                  <c:v>89.927777085545216</c:v>
                </c:pt>
                <c:pt idx="8">
                  <c:v>76.132790309042392</c:v>
                </c:pt>
                <c:pt idx="9">
                  <c:v>85.799570299641331</c:v>
                </c:pt>
                <c:pt idx="10">
                  <c:v>74.279709520736375</c:v>
                </c:pt>
                <c:pt idx="11">
                  <c:v>76.585420578179892</c:v>
                </c:pt>
                <c:pt idx="12">
                  <c:v>72.845418040895353</c:v>
                </c:pt>
                <c:pt idx="13">
                  <c:v>79.598156260708905</c:v>
                </c:pt>
                <c:pt idx="14">
                  <c:v>81.267008574614692</c:v>
                </c:pt>
                <c:pt idx="15">
                  <c:v>92.174745392987504</c:v>
                </c:pt>
                <c:pt idx="16">
                  <c:v>93.073447893316512</c:v>
                </c:pt>
                <c:pt idx="17">
                  <c:v>89.535206596508374</c:v>
                </c:pt>
                <c:pt idx="18">
                  <c:v>94.424212879202713</c:v>
                </c:pt>
                <c:pt idx="19">
                  <c:v>104.36824925193524</c:v>
                </c:pt>
                <c:pt idx="20">
                  <c:v>87.515857260712039</c:v>
                </c:pt>
                <c:pt idx="21">
                  <c:v>95.888897184083064</c:v>
                </c:pt>
                <c:pt idx="22">
                  <c:v>115.62558068085762</c:v>
                </c:pt>
                <c:pt idx="23">
                  <c:v>93.222348213236813</c:v>
                </c:pt>
                <c:pt idx="24">
                  <c:v>97.099529010875116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1-4DDB-BD35-7385042ED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73984"/>
        <c:axId val="117715328"/>
      </c:barChart>
      <c:catAx>
        <c:axId val="11807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7715328"/>
        <c:crosses val="autoZero"/>
        <c:auto val="1"/>
        <c:lblAlgn val="ctr"/>
        <c:lblOffset val="100"/>
        <c:tickLblSkip val="2"/>
        <c:noMultiLvlLbl val="0"/>
      </c:catAx>
      <c:valAx>
        <c:axId val="1177153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  <a:r>
                  <a:rPr lang="en-US" b="0" baseline="0" dirty="0"/>
                  <a:t> Value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1807398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RETAIL PORK DEMAND INDEX</a:t>
            </a:r>
          </a:p>
          <a:p>
            <a:pPr>
              <a:defRPr/>
            </a:pPr>
            <a:r>
              <a:rPr lang="en-US" sz="2000" b="0" baseline="0" dirty="0"/>
              <a:t>Third Quarter</a:t>
            </a:r>
            <a:r>
              <a:rPr lang="en-US" sz="2000" b="0" dirty="0"/>
              <a:t>, Using CPI 2000=100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32640962983079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Third Quarter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Sheet1!$A$2:$A$26</c:f>
              <c:numCache>
                <c:formatCode>0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100</c:v>
                </c:pt>
                <c:pt idx="1">
                  <c:v>94.11529197357595</c:v>
                </c:pt>
                <c:pt idx="2">
                  <c:v>100.57545181596123</c:v>
                </c:pt>
                <c:pt idx="3">
                  <c:v>97.282091049904764</c:v>
                </c:pt>
                <c:pt idx="4">
                  <c:v>102.32840104433552</c:v>
                </c:pt>
                <c:pt idx="5">
                  <c:v>87.055706733408471</c:v>
                </c:pt>
                <c:pt idx="6">
                  <c:v>79.345636166948495</c:v>
                </c:pt>
                <c:pt idx="7">
                  <c:v>85.050330945437253</c:v>
                </c:pt>
                <c:pt idx="8">
                  <c:v>78.5003288902859</c:v>
                </c:pt>
                <c:pt idx="9">
                  <c:v>88.077067316445408</c:v>
                </c:pt>
                <c:pt idx="10">
                  <c:v>79.301741510168071</c:v>
                </c:pt>
                <c:pt idx="11">
                  <c:v>71.575200747617103</c:v>
                </c:pt>
                <c:pt idx="12">
                  <c:v>72.446793029703244</c:v>
                </c:pt>
                <c:pt idx="13">
                  <c:v>79.909467154061375</c:v>
                </c:pt>
                <c:pt idx="14">
                  <c:v>80.934187376106863</c:v>
                </c:pt>
                <c:pt idx="15">
                  <c:v>93.635139190055526</c:v>
                </c:pt>
                <c:pt idx="16">
                  <c:v>91.106876597863945</c:v>
                </c:pt>
                <c:pt idx="17">
                  <c:v>98.935459412483155</c:v>
                </c:pt>
                <c:pt idx="18">
                  <c:v>92.076969206155596</c:v>
                </c:pt>
                <c:pt idx="19">
                  <c:v>104.82108471645898</c:v>
                </c:pt>
                <c:pt idx="20">
                  <c:v>122.14322516729932</c:v>
                </c:pt>
                <c:pt idx="21">
                  <c:v>102.63918945432277</c:v>
                </c:pt>
                <c:pt idx="22">
                  <c:v>104.77875991614</c:v>
                </c:pt>
                <c:pt idx="23">
                  <c:v>92.69493200961395</c:v>
                </c:pt>
                <c:pt idx="24">
                  <c:v>99.946377941096713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1-4DDB-BD35-7385042ED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73984"/>
        <c:axId val="117715328"/>
      </c:barChart>
      <c:catAx>
        <c:axId val="11807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7715328"/>
        <c:crosses val="autoZero"/>
        <c:auto val="1"/>
        <c:lblAlgn val="ctr"/>
        <c:lblOffset val="100"/>
        <c:tickLblSkip val="2"/>
        <c:noMultiLvlLbl val="0"/>
      </c:catAx>
      <c:valAx>
        <c:axId val="1177153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  <a:r>
                  <a:rPr lang="en-US" b="0" baseline="0" dirty="0"/>
                  <a:t> Value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1807398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6A53A-B48F-411D-93F6-007D434044C7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E8647-33ED-45CE-AA11-BB042A6A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34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ED44A-C1D5-4AF7-AD38-96961937107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817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ED44A-C1D5-4AF7-AD38-96961937107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818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ED44A-C1D5-4AF7-AD38-96961937107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25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ED44A-C1D5-4AF7-AD38-96961937107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6520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ED44A-C1D5-4AF7-AD38-96961937107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99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ED44A-C1D5-4AF7-AD38-96961937107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2629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ED44A-C1D5-4AF7-AD38-96961937107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0239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ED44A-C1D5-4AF7-AD38-96961937107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6508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ED44A-C1D5-4AF7-AD38-96961937107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9615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ED44A-C1D5-4AF7-AD38-96961937107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31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08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622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74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18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17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21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9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6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98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81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F61E9-F6AD-4A5B-A22C-2B2C53DEED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A5097-1BDE-4D00-B73B-2244668BFB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773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753466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01176"/>
            <a:ext cx="6314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Bureau of Labor Statistics, USDA-ERS, Compiled &amp; Analysis by LMIC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008617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54647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01176"/>
            <a:ext cx="6314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Bureau of Labor Statistics, USDA-ERS, Compiled &amp; Analysis by LMIC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4013302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35753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01176"/>
            <a:ext cx="6314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Bureau of Labor Statistics, USDA-ERS, Compiled &amp; Analysis by LMIC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92727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377094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01176"/>
            <a:ext cx="6314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Bureau of Labor Statistics, USDA-ERS, Compiled &amp; Analysis by LMIC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94221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719247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01176"/>
            <a:ext cx="6314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Bureau of Labor Statistics, USDA-ERS, Compiled &amp; Analysis by LMIC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58145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04298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01176"/>
            <a:ext cx="6314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Bureau of Labor Statistics, USDA-ERS, Compiled &amp; Analysis by LMIC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24566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1655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01176"/>
            <a:ext cx="6314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Bureau of Labor Statistics, USDA-ERS, Compiled &amp; Analysis by LMIC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668291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185084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01176"/>
            <a:ext cx="6314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Bureau of Labor Statistics, USDA-ERS, Compiled &amp; Analysis by LMIC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61988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40737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01176"/>
            <a:ext cx="6314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Bureau of Labor Statistics, USDA-ERS, Compiled &amp; Analysis by LMIC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834020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15764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01176"/>
            <a:ext cx="6314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Bureau of Labor Statistics, USDA-ERS, Compiled &amp; Analysis by LMIC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72000293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328</Words>
  <Application>Microsoft Office PowerPoint</Application>
  <PresentationFormat>On-screen Show (4:3)</PresentationFormat>
  <Paragraphs>60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Colorado State University Extension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Katelyn McCullock</dc:creator>
  <cp:lastModifiedBy>Cozzens,Tyler</cp:lastModifiedBy>
  <cp:revision>14</cp:revision>
  <dcterms:created xsi:type="dcterms:W3CDTF">2023-05-31T20:35:23Z</dcterms:created>
  <dcterms:modified xsi:type="dcterms:W3CDTF">2024-11-19T19:11:41Z</dcterms:modified>
</cp:coreProperties>
</file>